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302" r:id="rId2"/>
    <p:sldId id="293" r:id="rId3"/>
    <p:sldId id="292" r:id="rId4"/>
    <p:sldId id="295" r:id="rId5"/>
    <p:sldId id="280" r:id="rId6"/>
    <p:sldId id="296" r:id="rId7"/>
    <p:sldId id="298" r:id="rId8"/>
    <p:sldId id="299" r:id="rId9"/>
    <p:sldId id="300" r:id="rId10"/>
    <p:sldId id="301" r:id="rId11"/>
    <p:sldId id="303" r:id="rId12"/>
    <p:sldId id="297" r:id="rId13"/>
    <p:sldId id="294"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FBB"/>
    <a:srgbClr val="B709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08E0C6-7586-42C3-9B13-36C30ACB3D28}" type="datetimeFigureOut">
              <a:rPr lang="en-US" smtClean="0"/>
              <a:pPr/>
              <a:t>4/28/2015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8BF681-B212-4C04-9FDD-EBA0A597F0BE}" type="slidenum">
              <a:rPr lang="en-US" smtClean="0"/>
              <a:pPr/>
              <a:t>‹#›</a:t>
            </a:fld>
            <a:endParaRPr lang="en-US"/>
          </a:p>
        </p:txBody>
      </p:sp>
    </p:spTree>
    <p:extLst>
      <p:ext uri="{BB962C8B-B14F-4D97-AF65-F5344CB8AC3E}">
        <p14:creationId xmlns:p14="http://schemas.microsoft.com/office/powerpoint/2010/main" val="3193675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r>
              <a:rPr lang="en-US" smtClean="0"/>
              <a:t>5/10/2014</a:t>
            </a:r>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5/10/2014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74BC3FD7-E0B3-4D62-81DE-F5670A48E3A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5/10/2014</a:t>
            </a:r>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6738" y="1752600"/>
            <a:ext cx="39243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3438" y="1752600"/>
            <a:ext cx="39243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3438" y="3962400"/>
            <a:ext cx="39243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a:ln/>
        </p:spPr>
        <p:txBody>
          <a:bodyPr/>
          <a:lstStyle>
            <a:lvl1pPr>
              <a:defRPr/>
            </a:lvl1pPr>
          </a:lstStyle>
          <a:p>
            <a:pPr>
              <a:defRPr/>
            </a:pPr>
            <a:r>
              <a:rPr lang="en-US" smtClean="0"/>
              <a:t>5/10/2014</a:t>
            </a:r>
            <a:endParaRPr lang="en-US"/>
          </a:p>
        </p:txBody>
      </p:sp>
      <p:sp>
        <p:nvSpPr>
          <p:cNvPr id="7" name="Rectangle 7"/>
          <p:cNvSpPr>
            <a:spLocks noGrp="1" noChangeArrowheads="1"/>
          </p:cNvSpPr>
          <p:nvPr>
            <p:ph type="ftr" sz="quarter" idx="11"/>
          </p:nvPr>
        </p:nvSpPr>
        <p:spPr>
          <a:ln/>
        </p:spPr>
        <p:txBody>
          <a:bodyPr/>
          <a:lstStyle>
            <a:lvl1pPr>
              <a:defRPr/>
            </a:lvl1pPr>
          </a:lstStyle>
          <a:p>
            <a:pPr>
              <a:defRPr/>
            </a:pPr>
            <a:endParaRPr lang="en-US"/>
          </a:p>
        </p:txBody>
      </p:sp>
      <p:sp>
        <p:nvSpPr>
          <p:cNvPr id="8" name="Rectangle 8"/>
          <p:cNvSpPr>
            <a:spLocks noGrp="1" noChangeArrowheads="1"/>
          </p:cNvSpPr>
          <p:nvPr>
            <p:ph type="sldNum" sz="quarter" idx="12"/>
          </p:nvPr>
        </p:nvSpPr>
        <p:spPr>
          <a:ln/>
        </p:spPr>
        <p:txBody>
          <a:bodyPr/>
          <a:lstStyle>
            <a:lvl1pPr>
              <a:defRPr/>
            </a:lvl1pPr>
          </a:lstStyle>
          <a:p>
            <a:pPr>
              <a:defRPr/>
            </a:pPr>
            <a:fld id="{DB6D557A-0698-4E71-B0A0-7646C7633555}" type="slidenum">
              <a:rPr lang="en-US"/>
              <a:pPr>
                <a:defRPr/>
              </a:pPr>
              <a:t>‹#›</a:t>
            </a:fld>
            <a:endParaRPr lang="en-US"/>
          </a:p>
        </p:txBody>
      </p:sp>
    </p:spTree>
  </p:cSld>
  <p:clrMapOvr>
    <a:masterClrMapping/>
  </p:clrMapOvr>
  <p:transition spd="slow">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r>
              <a:rPr lang="en-US" smtClean="0"/>
              <a:t>5/10/2014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74BC3FD7-E0B3-4D62-81DE-F5670A48E3A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r>
              <a:rPr lang="en-US" smtClean="0"/>
              <a:t>5/10/2014</a:t>
            </a:r>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r>
              <a:rPr lang="en-US" smtClean="0"/>
              <a:t>5/10/2014</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C3FD7-E0B3-4D62-81DE-F5670A48E3A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r>
              <a:rPr lang="en-US" smtClean="0"/>
              <a:t>5/10/2014</a:t>
            </a:r>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74BC3FD7-E0B3-4D62-81DE-F5670A48E3A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r>
              <a:rPr lang="en-US" smtClean="0"/>
              <a:t>5/10/2014</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74BC3FD7-E0B3-4D62-81DE-F5670A48E3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r>
              <a:rPr lang="en-US" smtClean="0"/>
              <a:t>5/10/2014</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4BC3FD7-E0B3-4D62-81DE-F5670A48E3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74BC3FD7-E0B3-4D62-81DE-F5670A48E3A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r>
              <a:rPr lang="en-US" smtClean="0"/>
              <a:t>5/10/2014</a:t>
            </a:r>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r>
              <a:rPr lang="en-US" smtClean="0"/>
              <a:t>5/10/2014</a:t>
            </a:r>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4BC3FD7-E0B3-4D62-81DE-F5670A48E3A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6" r:id="rId12"/>
  </p:sldLayoutIdLst>
  <p:hf hdr="0" ftr="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Date Placeholder 2"/>
          <p:cNvSpPr>
            <a:spLocks noGrp="1"/>
          </p:cNvSpPr>
          <p:nvPr>
            <p:ph type="dt" sz="half" idx="10"/>
          </p:nvPr>
        </p:nvSpPr>
        <p:spPr/>
        <p:txBody>
          <a:bodyPr/>
          <a:lstStyle/>
          <a:p>
            <a:r>
              <a:rPr lang="en-US" dirty="0" smtClean="0"/>
              <a:t>5/10/2014</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1</a:t>
            </a:fld>
            <a:endParaRPr lang="en-US"/>
          </a:p>
        </p:txBody>
      </p:sp>
      <p:sp>
        <p:nvSpPr>
          <p:cNvPr id="5" name="Title 4"/>
          <p:cNvSpPr>
            <a:spLocks noGrp="1"/>
          </p:cNvSpPr>
          <p:nvPr>
            <p:ph type="title"/>
          </p:nvPr>
        </p:nvSpPr>
        <p:spPr/>
        <p:txBody>
          <a:bodyPr/>
          <a:lstStyle/>
          <a:p>
            <a:r>
              <a:rPr lang="en-US" dirty="0" smtClean="0"/>
              <a:t>TASK-BASED INSTRUCTION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CREATING TASKS</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10</a:t>
            </a:fld>
            <a:endParaRPr lang="en-US"/>
          </a:p>
        </p:txBody>
      </p:sp>
      <p:sp>
        <p:nvSpPr>
          <p:cNvPr id="3" name="Subtitle 2"/>
          <p:cNvSpPr>
            <a:spLocks noGrp="1"/>
          </p:cNvSpPr>
          <p:nvPr>
            <p:ph sz="quarter" idx="1"/>
          </p:nvPr>
        </p:nvSpPr>
        <p:spPr>
          <a:xfrm>
            <a:off x="609600" y="1676400"/>
            <a:ext cx="8199120" cy="4572000"/>
          </a:xfrm>
        </p:spPr>
        <p:txBody>
          <a:bodyPr>
            <a:normAutofit/>
          </a:bodyPr>
          <a:lstStyle/>
          <a:p>
            <a:pPr marL="457200" lvl="0" indent="-457200">
              <a:lnSpc>
                <a:spcPct val="130000"/>
              </a:lnSpc>
              <a:spcBef>
                <a:spcPts val="2400"/>
              </a:spcBef>
              <a:buClr>
                <a:srgbClr val="C00000"/>
              </a:buClr>
              <a:buSzPct val="100000"/>
              <a:buNone/>
            </a:pPr>
            <a:r>
              <a:rPr lang="en-US" dirty="0" smtClean="0">
                <a:solidFill>
                  <a:srgbClr val="002060"/>
                </a:solidFill>
              </a:rPr>
              <a:t>	Plan a reading lesson for an article about </a:t>
            </a:r>
            <a:r>
              <a:rPr lang="en-US" smtClean="0">
                <a:solidFill>
                  <a:srgbClr val="002060"/>
                </a:solidFill>
              </a:rPr>
              <a:t>space exploration.</a:t>
            </a:r>
            <a:endParaRPr lang="en-US" sz="2800" dirty="0" smtClean="0">
              <a:solidFill>
                <a:srgbClr val="C00000"/>
              </a:solidFill>
            </a:endParaRPr>
          </a:p>
        </p:txBody>
      </p:sp>
    </p:spTree>
  </p:cSld>
  <p:clrMapOvr>
    <a:masterClrMapping/>
  </p:clrMapOvr>
  <p:transition>
    <p:strips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OBJECTIVES OF THE TASK</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11</a:t>
            </a:fld>
            <a:endParaRPr lang="en-US"/>
          </a:p>
        </p:txBody>
      </p:sp>
      <p:sp>
        <p:nvSpPr>
          <p:cNvPr id="3" name="Subtitle 2"/>
          <p:cNvSpPr>
            <a:spLocks noGrp="1"/>
          </p:cNvSpPr>
          <p:nvPr>
            <p:ph sz="quarter" idx="1"/>
          </p:nvPr>
        </p:nvSpPr>
        <p:spPr>
          <a:xfrm>
            <a:off x="609600" y="1676400"/>
            <a:ext cx="8199120" cy="4572000"/>
          </a:xfrm>
        </p:spPr>
        <p:txBody>
          <a:bodyPr>
            <a:normAutofit fontScale="92500" lnSpcReduction="20000"/>
          </a:bodyPr>
          <a:lstStyle/>
          <a:p>
            <a:pPr lvl="0">
              <a:lnSpc>
                <a:spcPct val="130000"/>
              </a:lnSpc>
              <a:spcBef>
                <a:spcPts val="2400"/>
              </a:spcBef>
              <a:buClr>
                <a:srgbClr val="C00000"/>
              </a:buClr>
              <a:buSzPct val="100000"/>
              <a:buFont typeface="Wingdings" pitchFamily="2" charset="2"/>
              <a:buChar char="§"/>
            </a:pPr>
            <a:r>
              <a:rPr lang="en-US" sz="3000" dirty="0">
                <a:solidFill>
                  <a:srgbClr val="C00000"/>
                </a:solidFill>
              </a:rPr>
              <a:t>R</a:t>
            </a:r>
            <a:r>
              <a:rPr lang="en-US" sz="3000" dirty="0" smtClean="0">
                <a:solidFill>
                  <a:srgbClr val="C00000"/>
                </a:solidFill>
              </a:rPr>
              <a:t>eal-world tasks</a:t>
            </a:r>
            <a:r>
              <a:rPr lang="en-US" sz="3000" dirty="0" smtClean="0">
                <a:solidFill>
                  <a:srgbClr val="002060"/>
                </a:solidFill>
              </a:rPr>
              <a:t>: require learners to approximate in class the kinds of tasks required of them in the real world (writing a </a:t>
            </a:r>
            <a:r>
              <a:rPr lang="en-US" sz="3000" dirty="0" err="1" smtClean="0">
                <a:solidFill>
                  <a:srgbClr val="002060"/>
                </a:solidFill>
              </a:rPr>
              <a:t>cheque</a:t>
            </a:r>
            <a:r>
              <a:rPr lang="en-US" sz="3000" dirty="0" smtClean="0">
                <a:solidFill>
                  <a:srgbClr val="002060"/>
                </a:solidFill>
              </a:rPr>
              <a:t>)</a:t>
            </a:r>
          </a:p>
          <a:p>
            <a:pPr lvl="0">
              <a:lnSpc>
                <a:spcPct val="130000"/>
              </a:lnSpc>
              <a:spcBef>
                <a:spcPts val="2400"/>
              </a:spcBef>
              <a:buClr>
                <a:srgbClr val="C00000"/>
              </a:buClr>
              <a:buSzPct val="100000"/>
              <a:buFont typeface="Wingdings" pitchFamily="2" charset="2"/>
              <a:buChar char="§"/>
            </a:pPr>
            <a:r>
              <a:rPr lang="en-US" sz="3000" dirty="0">
                <a:solidFill>
                  <a:srgbClr val="C00000"/>
                </a:solidFill>
              </a:rPr>
              <a:t>Pedagogic tasks</a:t>
            </a:r>
            <a:r>
              <a:rPr lang="en-US" sz="3000" dirty="0">
                <a:solidFill>
                  <a:srgbClr val="002060"/>
                </a:solidFill>
              </a:rPr>
              <a:t>: require learners to perform some language activity which is not found in the real-world but which is believed to facilitate language acquisition</a:t>
            </a:r>
          </a:p>
          <a:p>
            <a:pPr marL="457200" lvl="0" indent="-457200" algn="r">
              <a:lnSpc>
                <a:spcPct val="130000"/>
              </a:lnSpc>
              <a:spcBef>
                <a:spcPts val="2400"/>
              </a:spcBef>
              <a:buClr>
                <a:srgbClr val="C00000"/>
              </a:buClr>
              <a:buSzPct val="100000"/>
              <a:buNone/>
            </a:pPr>
            <a:r>
              <a:rPr lang="en-US" sz="2200" i="1" dirty="0" smtClean="0">
                <a:solidFill>
                  <a:srgbClr val="002060"/>
                </a:solidFill>
              </a:rPr>
              <a:t>(</a:t>
            </a:r>
            <a:r>
              <a:rPr lang="en-US" sz="2200" i="1" dirty="0" err="1">
                <a:solidFill>
                  <a:srgbClr val="002060"/>
                </a:solidFill>
              </a:rPr>
              <a:t>N</a:t>
            </a:r>
            <a:r>
              <a:rPr lang="en-US" sz="2200" i="1" dirty="0" err="1" smtClean="0">
                <a:solidFill>
                  <a:srgbClr val="002060"/>
                </a:solidFill>
              </a:rPr>
              <a:t>unan</a:t>
            </a:r>
            <a:r>
              <a:rPr lang="en-US" sz="2200" i="1" dirty="0" smtClean="0">
                <a:solidFill>
                  <a:srgbClr val="002060"/>
                </a:solidFill>
              </a:rPr>
              <a:t>, 1989) </a:t>
            </a:r>
            <a:endParaRPr lang="en-US" sz="2200" i="1" dirty="0" smtClean="0">
              <a:solidFill>
                <a:srgbClr val="C00000"/>
              </a:solidFill>
            </a:endParaRPr>
          </a:p>
        </p:txBody>
      </p:sp>
    </p:spTree>
    <p:extLst>
      <p:ext uri="{BB962C8B-B14F-4D97-AF65-F5344CB8AC3E}">
        <p14:creationId xmlns:p14="http://schemas.microsoft.com/office/powerpoint/2010/main" val="2488239026"/>
      </p:ext>
    </p:extLst>
  </p:cSld>
  <p:clrMapOvr>
    <a:masterClrMapping/>
  </p:clrMapOvr>
  <p:transition>
    <p:strips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23310057-451A-406B-A137-6D70EF82FBD0}" type="slidenum">
              <a:rPr lang="en-US"/>
              <a:pPr>
                <a:defRPr/>
              </a:pPr>
              <a:t>12</a:t>
            </a:fld>
            <a:endParaRPr lang="en-US"/>
          </a:p>
        </p:txBody>
      </p:sp>
      <p:sp>
        <p:nvSpPr>
          <p:cNvPr id="11267" name="Rectangle 2"/>
          <p:cNvSpPr>
            <a:spLocks noGrp="1" noChangeArrowheads="1"/>
          </p:cNvSpPr>
          <p:nvPr>
            <p:ph type="title"/>
          </p:nvPr>
        </p:nvSpPr>
        <p:spPr>
          <a:xfrm>
            <a:off x="574675" y="152401"/>
            <a:ext cx="8001000" cy="762000"/>
          </a:xfrm>
        </p:spPr>
        <p:txBody>
          <a:bodyPr/>
          <a:lstStyle/>
          <a:p>
            <a:pPr marL="723900" indent="-723900" eaLnBrk="1" hangingPunct="1"/>
            <a:r>
              <a:rPr lang="en-US" sz="3400" dirty="0" smtClean="0"/>
              <a:t>Steps</a:t>
            </a:r>
          </a:p>
        </p:txBody>
      </p:sp>
      <p:sp>
        <p:nvSpPr>
          <p:cNvPr id="11268" name="Rectangle 3"/>
          <p:cNvSpPr>
            <a:spLocks noGrp="1" noChangeArrowheads="1"/>
          </p:cNvSpPr>
          <p:nvPr>
            <p:ph type="body" idx="1"/>
          </p:nvPr>
        </p:nvSpPr>
        <p:spPr>
          <a:xfrm>
            <a:off x="381000" y="1524000"/>
            <a:ext cx="8229600" cy="4953000"/>
          </a:xfrm>
        </p:spPr>
        <p:txBody>
          <a:bodyPr>
            <a:normAutofit lnSpcReduction="10000"/>
          </a:bodyPr>
          <a:lstStyle/>
          <a:p>
            <a:pPr marL="571500" indent="-571500" algn="just" eaLnBrk="1" hangingPunct="1">
              <a:lnSpc>
                <a:spcPct val="80000"/>
              </a:lnSpc>
              <a:buFont typeface="Wingdings" pitchFamily="2" charset="2"/>
              <a:buAutoNum type="arabicPeriod"/>
            </a:pPr>
            <a:r>
              <a:rPr lang="en-US" sz="2200" dirty="0" smtClean="0"/>
              <a:t>Pre-task</a:t>
            </a:r>
          </a:p>
          <a:p>
            <a:pPr marL="571500" indent="-571500" algn="just" eaLnBrk="1" hangingPunct="1">
              <a:lnSpc>
                <a:spcPct val="80000"/>
              </a:lnSpc>
              <a:buFont typeface="Wingdings" pitchFamily="2" charset="2"/>
              <a:buNone/>
            </a:pPr>
            <a:r>
              <a:rPr lang="en-US" sz="2200" dirty="0" smtClean="0">
                <a:solidFill>
                  <a:srgbClr val="0000FF"/>
                </a:solidFill>
              </a:rPr>
              <a:t>	- instruction</a:t>
            </a:r>
          </a:p>
          <a:p>
            <a:pPr marL="571500" indent="-571500" algn="just" eaLnBrk="1" hangingPunct="1">
              <a:lnSpc>
                <a:spcPct val="80000"/>
              </a:lnSpc>
              <a:buFont typeface="Wingdings" pitchFamily="2" charset="2"/>
              <a:buNone/>
            </a:pPr>
            <a:r>
              <a:rPr lang="en-US" sz="2200" dirty="0" smtClean="0">
                <a:solidFill>
                  <a:srgbClr val="0000FF"/>
                </a:solidFill>
              </a:rPr>
              <a:t>	- review language (optional)</a:t>
            </a:r>
          </a:p>
          <a:p>
            <a:pPr marL="571500" indent="-571500" algn="just" eaLnBrk="1" hangingPunct="1">
              <a:lnSpc>
                <a:spcPct val="80000"/>
              </a:lnSpc>
              <a:buFont typeface="Wingdings" pitchFamily="2" charset="2"/>
              <a:buNone/>
            </a:pPr>
            <a:endParaRPr lang="en-US" sz="2200" dirty="0" smtClean="0">
              <a:solidFill>
                <a:srgbClr val="0000FF"/>
              </a:solidFill>
            </a:endParaRPr>
          </a:p>
          <a:p>
            <a:pPr marL="571500" indent="-571500" algn="just" eaLnBrk="1" hangingPunct="1">
              <a:lnSpc>
                <a:spcPct val="80000"/>
              </a:lnSpc>
              <a:buFont typeface="Wingdings" pitchFamily="2" charset="2"/>
              <a:buAutoNum type="arabicPeriod" startAt="2"/>
            </a:pPr>
            <a:r>
              <a:rPr lang="en-US" sz="2200" dirty="0" smtClean="0"/>
              <a:t>Task cycle</a:t>
            </a:r>
          </a:p>
          <a:p>
            <a:pPr marL="571500" indent="-571500" algn="just" eaLnBrk="1" hangingPunct="1">
              <a:lnSpc>
                <a:spcPct val="80000"/>
              </a:lnSpc>
              <a:buFont typeface="Wingdings" pitchFamily="2" charset="2"/>
              <a:buNone/>
            </a:pPr>
            <a:r>
              <a:rPr lang="en-US" sz="2200" dirty="0" smtClean="0">
                <a:solidFill>
                  <a:srgbClr val="0000FF"/>
                </a:solidFill>
              </a:rPr>
              <a:t>	- Pair/group practice</a:t>
            </a:r>
          </a:p>
          <a:p>
            <a:pPr marL="571500" indent="-571500" algn="just" eaLnBrk="1" hangingPunct="1">
              <a:lnSpc>
                <a:spcPct val="80000"/>
              </a:lnSpc>
              <a:buFont typeface="Wingdings" pitchFamily="2" charset="2"/>
              <a:buNone/>
            </a:pPr>
            <a:r>
              <a:rPr lang="en-US" sz="2200" dirty="0" smtClean="0">
                <a:solidFill>
                  <a:srgbClr val="0000FF"/>
                </a:solidFill>
              </a:rPr>
              <a:t>	- get ready for report / presentation / performance</a:t>
            </a:r>
          </a:p>
          <a:p>
            <a:pPr marL="571500" indent="-571500" algn="just" eaLnBrk="1" hangingPunct="1">
              <a:lnSpc>
                <a:spcPct val="80000"/>
              </a:lnSpc>
              <a:buFont typeface="Wingdings" pitchFamily="2" charset="2"/>
              <a:buNone/>
            </a:pPr>
            <a:r>
              <a:rPr lang="en-US" sz="2200" dirty="0" smtClean="0">
                <a:solidFill>
                  <a:srgbClr val="0000FF"/>
                </a:solidFill>
              </a:rPr>
              <a:t>	- report / present / perform</a:t>
            </a:r>
          </a:p>
          <a:p>
            <a:pPr marL="571500" indent="-571500" algn="just" eaLnBrk="1" hangingPunct="1">
              <a:lnSpc>
                <a:spcPct val="80000"/>
              </a:lnSpc>
              <a:buFont typeface="Wingdings" pitchFamily="2" charset="2"/>
              <a:buNone/>
            </a:pPr>
            <a:endParaRPr lang="en-US" sz="2200" dirty="0" smtClean="0">
              <a:solidFill>
                <a:srgbClr val="0000FF"/>
              </a:solidFill>
            </a:endParaRPr>
          </a:p>
          <a:p>
            <a:pPr marL="571500" indent="-571500" algn="just" eaLnBrk="1" hangingPunct="1">
              <a:lnSpc>
                <a:spcPct val="80000"/>
              </a:lnSpc>
              <a:buFont typeface="Wingdings" pitchFamily="2" charset="2"/>
              <a:buAutoNum type="arabicPeriod" startAt="3"/>
            </a:pPr>
            <a:r>
              <a:rPr lang="en-US" sz="2200" dirty="0" smtClean="0"/>
              <a:t>Language focus</a:t>
            </a:r>
          </a:p>
          <a:p>
            <a:pPr marL="571500" indent="-571500" algn="just" eaLnBrk="1" hangingPunct="1">
              <a:lnSpc>
                <a:spcPct val="80000"/>
              </a:lnSpc>
              <a:buFont typeface="Wingdings" pitchFamily="2" charset="2"/>
              <a:buNone/>
            </a:pPr>
            <a:r>
              <a:rPr lang="en-US" sz="2200" dirty="0" smtClean="0">
                <a:solidFill>
                  <a:srgbClr val="0000FF"/>
                </a:solidFill>
              </a:rPr>
              <a:t>	- Correction and comment</a:t>
            </a:r>
          </a:p>
          <a:p>
            <a:pPr marL="571500" indent="-571500" algn="just" eaLnBrk="1" hangingPunct="1">
              <a:lnSpc>
                <a:spcPct val="80000"/>
              </a:lnSpc>
              <a:buFont typeface="Wingdings" pitchFamily="2" charset="2"/>
              <a:buNone/>
            </a:pPr>
            <a:r>
              <a:rPr lang="en-US" sz="2200" dirty="0" smtClean="0">
                <a:solidFill>
                  <a:srgbClr val="0000FF"/>
                </a:solidFill>
              </a:rPr>
              <a:t>	- Drills</a:t>
            </a:r>
          </a:p>
          <a:p>
            <a:pPr marL="571500" indent="-571500" algn="just" eaLnBrk="1" hangingPunct="1">
              <a:lnSpc>
                <a:spcPct val="80000"/>
              </a:lnSpc>
              <a:buFont typeface="Wingdings" pitchFamily="2" charset="2"/>
              <a:buNone/>
            </a:pPr>
            <a:endParaRPr lang="en-US" sz="2200" dirty="0" smtClean="0">
              <a:solidFill>
                <a:srgbClr val="0000FF"/>
              </a:solidFill>
            </a:endParaRPr>
          </a:p>
          <a:p>
            <a:pPr marL="571500" indent="-571500" algn="just" eaLnBrk="1" hangingPunct="1">
              <a:lnSpc>
                <a:spcPct val="80000"/>
              </a:lnSpc>
              <a:buFont typeface="Wingdings" pitchFamily="2" charset="2"/>
              <a:buNone/>
            </a:pPr>
            <a:r>
              <a:rPr lang="en-US" sz="2200" dirty="0" smtClean="0">
                <a:solidFill>
                  <a:srgbClr val="0000FF"/>
                </a:solidFill>
                <a:sym typeface="Wingdings"/>
              </a:rPr>
              <a:t> Students do the task again</a:t>
            </a:r>
            <a:endParaRPr lang="en-US" sz="2200" dirty="0" smtClean="0">
              <a:solidFill>
                <a:srgbClr val="0000FF"/>
              </a:solidFill>
            </a:endParaRPr>
          </a:p>
          <a:p>
            <a:pPr marL="571500" indent="-571500" algn="r" eaLnBrk="1" hangingPunct="1">
              <a:lnSpc>
                <a:spcPct val="80000"/>
              </a:lnSpc>
              <a:buFont typeface="Wingdings" pitchFamily="2" charset="2"/>
              <a:buNone/>
            </a:pPr>
            <a:r>
              <a:rPr lang="en-US" sz="2200" dirty="0" smtClean="0">
                <a:solidFill>
                  <a:srgbClr val="0000FF"/>
                </a:solidFill>
              </a:rPr>
              <a:t>	</a:t>
            </a:r>
            <a:r>
              <a:rPr lang="en-US" sz="1800" i="1" dirty="0" smtClean="0">
                <a:latin typeface="Arial Narrow" pitchFamily="34" charset="0"/>
              </a:rPr>
              <a:t>Jane Willis (1996)</a:t>
            </a:r>
          </a:p>
          <a:p>
            <a:pPr marL="571500" indent="-571500" algn="just" eaLnBrk="1" hangingPunct="1">
              <a:lnSpc>
                <a:spcPct val="80000"/>
              </a:lnSpc>
              <a:buFont typeface="Wingdings" pitchFamily="2" charset="2"/>
              <a:buNone/>
            </a:pPr>
            <a:endParaRPr lang="en-US" sz="2200" dirty="0" smtClean="0">
              <a:solidFill>
                <a:srgbClr val="0000FF"/>
              </a:solidFill>
            </a:endParaRPr>
          </a:p>
          <a:p>
            <a:pPr marL="571500" indent="-571500" algn="just" eaLnBrk="1" hangingPunct="1">
              <a:lnSpc>
                <a:spcPct val="80000"/>
              </a:lnSpc>
              <a:buFont typeface="Wingdings" pitchFamily="2" charset="2"/>
              <a:buNone/>
            </a:pPr>
            <a:endParaRPr lang="en-US" sz="2200" dirty="0" smtClean="0">
              <a:solidFill>
                <a:srgbClr val="0000FF"/>
              </a:solidFill>
            </a:endParaRPr>
          </a:p>
        </p:txBody>
      </p:sp>
      <p:sp>
        <p:nvSpPr>
          <p:cNvPr id="5" name="Date Placeholder 4"/>
          <p:cNvSpPr>
            <a:spLocks noGrp="1"/>
          </p:cNvSpPr>
          <p:nvPr>
            <p:ph type="dt" sz="half" idx="10"/>
          </p:nvPr>
        </p:nvSpPr>
        <p:spPr/>
        <p:txBody>
          <a:bodyPr/>
          <a:lstStyle/>
          <a:p>
            <a:r>
              <a:rPr lang="en-US" smtClean="0"/>
              <a:t>5/10/2014</a:t>
            </a: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REFLECTION</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13</a:t>
            </a:fld>
            <a:endParaRPr lang="en-US"/>
          </a:p>
        </p:txBody>
      </p:sp>
      <p:sp>
        <p:nvSpPr>
          <p:cNvPr id="3" name="Subtitle 2"/>
          <p:cNvSpPr>
            <a:spLocks noGrp="1"/>
          </p:cNvSpPr>
          <p:nvPr>
            <p:ph sz="quarter" idx="1"/>
          </p:nvPr>
        </p:nvSpPr>
        <p:spPr>
          <a:xfrm>
            <a:off x="304800" y="1676400"/>
            <a:ext cx="8503920" cy="4572000"/>
          </a:xfrm>
        </p:spPr>
        <p:txBody>
          <a:bodyPr>
            <a:normAutofit/>
          </a:bodyPr>
          <a:lstStyle/>
          <a:p>
            <a:pPr marL="457200" lvl="0" indent="-457200">
              <a:lnSpc>
                <a:spcPct val="130000"/>
              </a:lnSpc>
              <a:spcBef>
                <a:spcPts val="2400"/>
              </a:spcBef>
              <a:buClr>
                <a:srgbClr val="C00000"/>
              </a:buClr>
              <a:buSzPct val="100000"/>
              <a:buNone/>
            </a:pPr>
            <a:r>
              <a:rPr lang="en-US" dirty="0" smtClean="0">
                <a:solidFill>
                  <a:srgbClr val="002060"/>
                </a:solidFill>
              </a:rPr>
              <a:t>	In what ways does task-based instruction reflect communicative language approach?</a:t>
            </a:r>
          </a:p>
          <a:p>
            <a:pPr marL="457200" indent="-457200">
              <a:lnSpc>
                <a:spcPct val="130000"/>
              </a:lnSpc>
              <a:spcBef>
                <a:spcPts val="2400"/>
              </a:spcBef>
              <a:buClr>
                <a:srgbClr val="C00000"/>
              </a:buClr>
              <a:buSzPct val="100000"/>
              <a:buAutoNum type="arabicPeriod"/>
            </a:pPr>
            <a:endParaRPr lang="en-US" sz="2400" dirty="0" smtClean="0">
              <a:solidFill>
                <a:srgbClr val="C00000"/>
              </a:solidFill>
            </a:endParaRPr>
          </a:p>
        </p:txBody>
      </p:sp>
    </p:spTree>
  </p:cSld>
  <p:clrMapOvr>
    <a:masterClrMapping/>
  </p:clrMapOvr>
  <p:transition>
    <p:strips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WHAT IS A TASK?</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2</a:t>
            </a:fld>
            <a:endParaRPr lang="en-US"/>
          </a:p>
        </p:txBody>
      </p:sp>
      <p:sp>
        <p:nvSpPr>
          <p:cNvPr id="3" name="Subtitle 2"/>
          <p:cNvSpPr>
            <a:spLocks noGrp="1"/>
          </p:cNvSpPr>
          <p:nvPr>
            <p:ph sz="quarter" idx="1"/>
          </p:nvPr>
        </p:nvSpPr>
        <p:spPr>
          <a:xfrm>
            <a:off x="304800" y="1676400"/>
            <a:ext cx="8503920" cy="4572000"/>
          </a:xfrm>
        </p:spPr>
        <p:txBody>
          <a:bodyPr>
            <a:normAutofit/>
          </a:bodyPr>
          <a:lstStyle/>
          <a:p>
            <a:pPr marL="457200" lvl="0" indent="-457200">
              <a:lnSpc>
                <a:spcPct val="130000"/>
              </a:lnSpc>
              <a:spcBef>
                <a:spcPts val="2400"/>
              </a:spcBef>
              <a:buClr>
                <a:srgbClr val="C00000"/>
              </a:buClr>
              <a:buSzPct val="100000"/>
              <a:buFont typeface="Wingdings" pitchFamily="2" charset="2"/>
              <a:buChar char="q"/>
            </a:pPr>
            <a:r>
              <a:rPr lang="en-US" dirty="0" smtClean="0">
                <a:solidFill>
                  <a:srgbClr val="002060"/>
                </a:solidFill>
              </a:rPr>
              <a:t>A task has a clear </a:t>
            </a:r>
            <a:r>
              <a:rPr lang="en-US" dirty="0" smtClean="0">
                <a:solidFill>
                  <a:srgbClr val="C00000"/>
                </a:solidFill>
              </a:rPr>
              <a:t>purpose </a:t>
            </a:r>
            <a:r>
              <a:rPr lang="en-US" dirty="0" smtClean="0">
                <a:solidFill>
                  <a:srgbClr val="002060"/>
                </a:solidFill>
              </a:rPr>
              <a:t>/ </a:t>
            </a:r>
            <a:r>
              <a:rPr lang="en-US" dirty="0" smtClean="0">
                <a:solidFill>
                  <a:srgbClr val="C00000"/>
                </a:solidFill>
              </a:rPr>
              <a:t>outcome</a:t>
            </a:r>
            <a:r>
              <a:rPr lang="en-US" dirty="0" smtClean="0">
                <a:solidFill>
                  <a:srgbClr val="002060"/>
                </a:solidFill>
              </a:rPr>
              <a:t>.</a:t>
            </a:r>
          </a:p>
          <a:p>
            <a:pPr marL="457200" lvl="0" indent="-457200">
              <a:lnSpc>
                <a:spcPct val="130000"/>
              </a:lnSpc>
              <a:spcBef>
                <a:spcPts val="2400"/>
              </a:spcBef>
              <a:buClr>
                <a:srgbClr val="C00000"/>
              </a:buClr>
              <a:buSzPct val="100000"/>
              <a:buFont typeface="Wingdings" pitchFamily="2" charset="2"/>
              <a:buChar char="q"/>
            </a:pPr>
            <a:r>
              <a:rPr lang="en-US" dirty="0" smtClean="0">
                <a:solidFill>
                  <a:srgbClr val="002060"/>
                </a:solidFill>
              </a:rPr>
              <a:t>Example:</a:t>
            </a:r>
            <a:br>
              <a:rPr lang="en-US" dirty="0" smtClean="0">
                <a:solidFill>
                  <a:srgbClr val="002060"/>
                </a:solidFill>
              </a:rPr>
            </a:br>
            <a:r>
              <a:rPr lang="en-US" dirty="0" smtClean="0">
                <a:solidFill>
                  <a:srgbClr val="002060"/>
                </a:solidFill>
              </a:rPr>
              <a:t>- Listen and put the pictures in the correct order.</a:t>
            </a:r>
            <a:br>
              <a:rPr lang="en-US" dirty="0" smtClean="0">
                <a:solidFill>
                  <a:srgbClr val="002060"/>
                </a:solidFill>
              </a:rPr>
            </a:br>
            <a:r>
              <a:rPr lang="en-US" dirty="0" smtClean="0">
                <a:solidFill>
                  <a:srgbClr val="002060"/>
                </a:solidFill>
              </a:rPr>
              <a:t>- Read the article and complete the summary. </a:t>
            </a:r>
            <a:br>
              <a:rPr lang="en-US" dirty="0" smtClean="0">
                <a:solidFill>
                  <a:srgbClr val="002060"/>
                </a:solidFill>
              </a:rPr>
            </a:br>
            <a:r>
              <a:rPr lang="en-US" dirty="0" smtClean="0">
                <a:solidFill>
                  <a:srgbClr val="002060"/>
                </a:solidFill>
              </a:rPr>
              <a:t>- Work in groups, designing an ad for the school musical event.</a:t>
            </a:r>
          </a:p>
          <a:p>
            <a:pPr marL="457200" lvl="0" indent="-457200">
              <a:lnSpc>
                <a:spcPct val="130000"/>
              </a:lnSpc>
              <a:spcBef>
                <a:spcPts val="2400"/>
              </a:spcBef>
              <a:buClr>
                <a:srgbClr val="C00000"/>
              </a:buClr>
              <a:buSzPct val="100000"/>
              <a:buNone/>
            </a:pPr>
            <a:endParaRPr lang="en-US" dirty="0" smtClean="0">
              <a:solidFill>
                <a:srgbClr val="002060"/>
              </a:solidFill>
            </a:endParaRPr>
          </a:p>
          <a:p>
            <a:pPr marL="457200" indent="-457200">
              <a:lnSpc>
                <a:spcPct val="130000"/>
              </a:lnSpc>
              <a:spcBef>
                <a:spcPts val="2400"/>
              </a:spcBef>
              <a:buClr>
                <a:srgbClr val="C00000"/>
              </a:buClr>
              <a:buSzPct val="100000"/>
              <a:buNone/>
            </a:pPr>
            <a:endParaRPr lang="en-US" sz="2400" dirty="0" smtClean="0">
              <a:solidFill>
                <a:srgbClr val="C00000"/>
              </a:solidFill>
            </a:endParaRPr>
          </a:p>
        </p:txBody>
      </p:sp>
    </p:spTree>
  </p:cSld>
  <p:clrMapOvr>
    <a:masterClrMapping/>
  </p:clrMapOvr>
  <p:transition>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7"/>
          <p:cNvSpPr>
            <a:spLocks noGrp="1"/>
          </p:cNvSpPr>
          <p:nvPr>
            <p:ph type="sldNum" sz="quarter" idx="12"/>
          </p:nvPr>
        </p:nvSpPr>
        <p:spPr/>
        <p:txBody>
          <a:bodyPr/>
          <a:lstStyle/>
          <a:p>
            <a:pPr>
              <a:defRPr/>
            </a:pPr>
            <a:fld id="{150A4804-C80C-4523-8481-B96187FFDD8D}" type="slidenum">
              <a:rPr lang="en-US"/>
              <a:pPr>
                <a:defRPr/>
              </a:pPr>
              <a:t>3</a:t>
            </a:fld>
            <a:endParaRPr lang="en-US"/>
          </a:p>
        </p:txBody>
      </p:sp>
      <p:sp>
        <p:nvSpPr>
          <p:cNvPr id="12291" name="Rectangle 2"/>
          <p:cNvSpPr>
            <a:spLocks noGrp="1" noChangeArrowheads="1"/>
          </p:cNvSpPr>
          <p:nvPr>
            <p:ph type="title"/>
          </p:nvPr>
        </p:nvSpPr>
        <p:spPr>
          <a:xfrm>
            <a:off x="574675" y="304801"/>
            <a:ext cx="8001000" cy="685800"/>
          </a:xfrm>
        </p:spPr>
        <p:txBody>
          <a:bodyPr/>
          <a:lstStyle/>
          <a:p>
            <a:pPr marL="723900" indent="-723900" eaLnBrk="1" hangingPunct="1"/>
            <a:r>
              <a:rPr lang="en-US" b="1" dirty="0" smtClean="0"/>
              <a:t>TYPES OF TASKS</a:t>
            </a:r>
          </a:p>
        </p:txBody>
      </p:sp>
      <p:grpSp>
        <p:nvGrpSpPr>
          <p:cNvPr id="2" name="Group 6"/>
          <p:cNvGrpSpPr>
            <a:grpSpLocks/>
          </p:cNvGrpSpPr>
          <p:nvPr/>
        </p:nvGrpSpPr>
        <p:grpSpPr bwMode="auto">
          <a:xfrm>
            <a:off x="-533400" y="1593850"/>
            <a:ext cx="10287000" cy="5111750"/>
            <a:chOff x="-331" y="766"/>
            <a:chExt cx="6910" cy="3995"/>
          </a:xfrm>
        </p:grpSpPr>
        <p:sp>
          <p:nvSpPr>
            <p:cNvPr id="12296" name="AutoShape 7"/>
            <p:cNvSpPr>
              <a:spLocks noChangeArrowheads="1"/>
            </p:cNvSpPr>
            <p:nvPr/>
          </p:nvSpPr>
          <p:spPr bwMode="auto">
            <a:xfrm>
              <a:off x="-331" y="766"/>
              <a:ext cx="6911" cy="3996"/>
            </a:xfrm>
            <a:prstGeom prst="roundRect">
              <a:avLst>
                <a:gd name="adj" fmla="val 23"/>
              </a:avLst>
            </a:prstGeom>
            <a:noFill/>
            <a:ln w="9525">
              <a:noFill/>
              <a:round/>
              <a:headEnd/>
              <a:tailEnd/>
            </a:ln>
          </p:spPr>
          <p:txBody>
            <a:bodyPr wrap="none" anchor="ctr"/>
            <a:lstStyle/>
            <a:p>
              <a:endParaRPr lang="en-US"/>
            </a:p>
          </p:txBody>
        </p:sp>
        <p:sp>
          <p:nvSpPr>
            <p:cNvPr id="12297" name="AutoShape 8"/>
            <p:cNvSpPr>
              <a:spLocks noChangeArrowheads="1"/>
            </p:cNvSpPr>
            <p:nvPr/>
          </p:nvSpPr>
          <p:spPr bwMode="auto">
            <a:xfrm flipV="1">
              <a:off x="2643" y="1032"/>
              <a:ext cx="966" cy="578"/>
            </a:xfrm>
            <a:custGeom>
              <a:avLst/>
              <a:gdLst>
                <a:gd name="T0" fmla="*/ 32 w 21600"/>
                <a:gd name="T1" fmla="*/ 8 h 21600"/>
                <a:gd name="T2" fmla="*/ 22 w 21600"/>
                <a:gd name="T3" fmla="*/ 15 h 21600"/>
                <a:gd name="T4" fmla="*/ 11 w 21600"/>
                <a:gd name="T5" fmla="*/ 8 h 21600"/>
                <a:gd name="T6" fmla="*/ 22 w 21600"/>
                <a:gd name="T7" fmla="*/ 0 h 21600"/>
                <a:gd name="T8" fmla="*/ 0 60000 65536"/>
                <a:gd name="T9" fmla="*/ 0 60000 65536"/>
                <a:gd name="T10" fmla="*/ 0 60000 65536"/>
                <a:gd name="T11" fmla="*/ 0 60000 65536"/>
                <a:gd name="T12" fmla="*/ 7200 w 21600"/>
                <a:gd name="T13" fmla="*/ 7212 h 21600"/>
                <a:gd name="T14" fmla="*/ 14400 w 21600"/>
                <a:gd name="T15" fmla="*/ 14388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solidFill>
              <a:srgbClr val="C0C0C0"/>
            </a:solidFill>
            <a:ln w="9525">
              <a:round/>
              <a:headEnd/>
              <a:tailEnd/>
            </a:ln>
            <a:scene3d>
              <a:camera prst="legacyObliqueTopRight"/>
              <a:lightRig rig="legacyFlat3" dir="b"/>
            </a:scene3d>
            <a:sp3d extrusionH="430200" prstMaterial="legacyMatte">
              <a:bevelT w="13500" h="13500" prst="angle"/>
              <a:bevelB w="13500" h="13500" prst="angle"/>
              <a:extrusionClr>
                <a:srgbClr val="C0C0C0"/>
              </a:extrusionClr>
            </a:sp3d>
          </p:spPr>
          <p:txBody>
            <a:bodyPr rot="10800000" wrap="none" anchor="ctr">
              <a:flatTx/>
            </a:bodyPr>
            <a:lstStyle/>
            <a:p>
              <a:endParaRPr lang="en-US"/>
            </a:p>
          </p:txBody>
        </p:sp>
        <p:sp>
          <p:nvSpPr>
            <p:cNvPr id="12298" name="AutoShape 9"/>
            <p:cNvSpPr>
              <a:spLocks noChangeArrowheads="1"/>
            </p:cNvSpPr>
            <p:nvPr/>
          </p:nvSpPr>
          <p:spPr bwMode="auto">
            <a:xfrm flipV="1">
              <a:off x="2184" y="1611"/>
              <a:ext cx="1887" cy="578"/>
            </a:xfrm>
            <a:custGeom>
              <a:avLst/>
              <a:gdLst>
                <a:gd name="T0" fmla="*/ 144 w 21600"/>
                <a:gd name="T1" fmla="*/ 8 h 21600"/>
                <a:gd name="T2" fmla="*/ 82 w 21600"/>
                <a:gd name="T3" fmla="*/ 15 h 21600"/>
                <a:gd name="T4" fmla="*/ 21 w 21600"/>
                <a:gd name="T5" fmla="*/ 8 h 21600"/>
                <a:gd name="T6" fmla="*/ 82 w 21600"/>
                <a:gd name="T7" fmla="*/ 0 h 21600"/>
                <a:gd name="T8" fmla="*/ 0 60000 65536"/>
                <a:gd name="T9" fmla="*/ 0 60000 65536"/>
                <a:gd name="T10" fmla="*/ 0 60000 65536"/>
                <a:gd name="T11" fmla="*/ 0 60000 65536"/>
                <a:gd name="T12" fmla="*/ 4499 w 21600"/>
                <a:gd name="T13" fmla="*/ 4484 h 21600"/>
                <a:gd name="T14" fmla="*/ 17101 w 21600"/>
                <a:gd name="T15" fmla="*/ 17116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C0C0C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0C0C0"/>
              </a:extrusionClr>
            </a:sp3d>
          </p:spPr>
          <p:txBody>
            <a:bodyPr rot="10800000" lIns="0" tIns="0" rIns="0" bIns="0" anchor="ctr">
              <a:flatTx/>
            </a:body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FF00"/>
                  </a:solidFill>
                </a:rPr>
                <a:t>Sharing</a:t>
              </a:r>
            </a:p>
          </p:txBody>
        </p:sp>
        <p:sp>
          <p:nvSpPr>
            <p:cNvPr id="12299" name="AutoShape 10"/>
            <p:cNvSpPr>
              <a:spLocks noChangeArrowheads="1"/>
            </p:cNvSpPr>
            <p:nvPr/>
          </p:nvSpPr>
          <p:spPr bwMode="auto">
            <a:xfrm flipV="1">
              <a:off x="1701" y="2189"/>
              <a:ext cx="2853" cy="575"/>
            </a:xfrm>
            <a:custGeom>
              <a:avLst/>
              <a:gdLst>
                <a:gd name="T0" fmla="*/ 345 w 21600"/>
                <a:gd name="T1" fmla="*/ 8 h 21600"/>
                <a:gd name="T2" fmla="*/ 188 w 21600"/>
                <a:gd name="T3" fmla="*/ 15 h 21600"/>
                <a:gd name="T4" fmla="*/ 31 w 21600"/>
                <a:gd name="T5" fmla="*/ 8 h 21600"/>
                <a:gd name="T6" fmla="*/ 188 w 21600"/>
                <a:gd name="T7" fmla="*/ 0 h 21600"/>
                <a:gd name="T8" fmla="*/ 0 60000 65536"/>
                <a:gd name="T9" fmla="*/ 0 60000 65536"/>
                <a:gd name="T10" fmla="*/ 0 60000 65536"/>
                <a:gd name="T11" fmla="*/ 0 60000 65536"/>
                <a:gd name="T12" fmla="*/ 3596 w 21600"/>
                <a:gd name="T13" fmla="*/ 3606 h 21600"/>
                <a:gd name="T14" fmla="*/ 18004 w 21600"/>
                <a:gd name="T15" fmla="*/ 17994 h 21600"/>
              </a:gdLst>
              <a:ahLst/>
              <a:cxnLst>
                <a:cxn ang="T8">
                  <a:pos x="T0" y="T1"/>
                </a:cxn>
                <a:cxn ang="T9">
                  <a:pos x="T2" y="T3"/>
                </a:cxn>
                <a:cxn ang="T10">
                  <a:pos x="T4" y="T5"/>
                </a:cxn>
                <a:cxn ang="T11">
                  <a:pos x="T6" y="T7"/>
                </a:cxn>
              </a:cxnLst>
              <a:rect l="T12" t="T13" r="T14" b="T15"/>
              <a:pathLst>
                <a:path w="21600" h="21600">
                  <a:moveTo>
                    <a:pt x="0" y="0"/>
                  </a:moveTo>
                  <a:lnTo>
                    <a:pt x="3600" y="21600"/>
                  </a:lnTo>
                  <a:lnTo>
                    <a:pt x="18000" y="21600"/>
                  </a:lnTo>
                  <a:lnTo>
                    <a:pt x="21600" y="0"/>
                  </a:lnTo>
                  <a:lnTo>
                    <a:pt x="0" y="0"/>
                  </a:lnTo>
                  <a:close/>
                </a:path>
              </a:pathLst>
            </a:custGeom>
            <a:solidFill>
              <a:srgbClr val="C0C0C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0C0C0"/>
              </a:extrusionClr>
            </a:sp3d>
          </p:spPr>
          <p:txBody>
            <a:bodyPr rot="10800000" lIns="0" tIns="0" rIns="0" bIns="0" anchor="ctr">
              <a:flatTx/>
            </a:body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FF00"/>
                  </a:solidFill>
                </a:rPr>
                <a:t>Problem-solving</a:t>
              </a:r>
            </a:p>
          </p:txBody>
        </p:sp>
        <p:sp>
          <p:nvSpPr>
            <p:cNvPr id="12300" name="AutoShape 11"/>
            <p:cNvSpPr>
              <a:spLocks noChangeArrowheads="1"/>
            </p:cNvSpPr>
            <p:nvPr/>
          </p:nvSpPr>
          <p:spPr bwMode="auto">
            <a:xfrm flipV="1">
              <a:off x="1218" y="2762"/>
              <a:ext cx="3817" cy="578"/>
            </a:xfrm>
            <a:custGeom>
              <a:avLst/>
              <a:gdLst>
                <a:gd name="T0" fmla="*/ 632 w 21600"/>
                <a:gd name="T1" fmla="*/ 8 h 21600"/>
                <a:gd name="T2" fmla="*/ 337 w 21600"/>
                <a:gd name="T3" fmla="*/ 15 h 21600"/>
                <a:gd name="T4" fmla="*/ 42 w 21600"/>
                <a:gd name="T5" fmla="*/ 8 h 21600"/>
                <a:gd name="T6" fmla="*/ 337 w 21600"/>
                <a:gd name="T7" fmla="*/ 0 h 21600"/>
                <a:gd name="T8" fmla="*/ 0 60000 65536"/>
                <a:gd name="T9" fmla="*/ 0 60000 65536"/>
                <a:gd name="T10" fmla="*/ 0 60000 65536"/>
                <a:gd name="T11" fmla="*/ 0 60000 65536"/>
                <a:gd name="T12" fmla="*/ 3152 w 21600"/>
                <a:gd name="T13" fmla="*/ 3139 h 21600"/>
                <a:gd name="T14" fmla="*/ 18448 w 21600"/>
                <a:gd name="T15" fmla="*/ 18461 h 21600"/>
              </a:gdLst>
              <a:ahLst/>
              <a:cxnLst>
                <a:cxn ang="T8">
                  <a:pos x="T0" y="T1"/>
                </a:cxn>
                <a:cxn ang="T9">
                  <a:pos x="T2" y="T3"/>
                </a:cxn>
                <a:cxn ang="T10">
                  <a:pos x="T4" y="T5"/>
                </a:cxn>
                <a:cxn ang="T11">
                  <a:pos x="T6" y="T7"/>
                </a:cxn>
              </a:cxnLst>
              <a:rect l="T12" t="T13" r="T14" b="T15"/>
              <a:pathLst>
                <a:path w="21600" h="21600">
                  <a:moveTo>
                    <a:pt x="0" y="0"/>
                  </a:moveTo>
                  <a:lnTo>
                    <a:pt x="2700" y="21600"/>
                  </a:lnTo>
                  <a:lnTo>
                    <a:pt x="18900" y="21600"/>
                  </a:lnTo>
                  <a:lnTo>
                    <a:pt x="21600" y="0"/>
                  </a:lnTo>
                  <a:lnTo>
                    <a:pt x="0" y="0"/>
                  </a:lnTo>
                  <a:close/>
                </a:path>
              </a:pathLst>
            </a:custGeom>
            <a:solidFill>
              <a:srgbClr val="C0C0C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0C0C0"/>
              </a:extrusionClr>
            </a:sp3d>
          </p:spPr>
          <p:txBody>
            <a:bodyPr rot="10800000" lIns="0" tIns="0" rIns="0" bIns="0" anchor="ctr">
              <a:flatTx/>
            </a:body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dirty="0">
                  <a:solidFill>
                    <a:srgbClr val="FFFF00"/>
                  </a:solidFill>
                </a:rPr>
                <a:t>Comparing</a:t>
              </a:r>
            </a:p>
          </p:txBody>
        </p:sp>
        <p:sp>
          <p:nvSpPr>
            <p:cNvPr id="12301" name="AutoShape 12"/>
            <p:cNvSpPr>
              <a:spLocks noChangeArrowheads="1"/>
            </p:cNvSpPr>
            <p:nvPr/>
          </p:nvSpPr>
          <p:spPr bwMode="auto">
            <a:xfrm flipV="1">
              <a:off x="758" y="3338"/>
              <a:ext cx="4738" cy="578"/>
            </a:xfrm>
            <a:custGeom>
              <a:avLst/>
              <a:gdLst>
                <a:gd name="T0" fmla="*/ 987 w 21600"/>
                <a:gd name="T1" fmla="*/ 8 h 21600"/>
                <a:gd name="T2" fmla="*/ 520 w 21600"/>
                <a:gd name="T3" fmla="*/ 15 h 21600"/>
                <a:gd name="T4" fmla="*/ 52 w 21600"/>
                <a:gd name="T5" fmla="*/ 8 h 21600"/>
                <a:gd name="T6" fmla="*/ 520 w 21600"/>
                <a:gd name="T7" fmla="*/ 0 h 21600"/>
                <a:gd name="T8" fmla="*/ 0 60000 65536"/>
                <a:gd name="T9" fmla="*/ 0 60000 65536"/>
                <a:gd name="T10" fmla="*/ 0 60000 65536"/>
                <a:gd name="T11" fmla="*/ 0 60000 65536"/>
                <a:gd name="T12" fmla="*/ 2881 w 21600"/>
                <a:gd name="T13" fmla="*/ 2878 h 21600"/>
                <a:gd name="T14" fmla="*/ 18719 w 21600"/>
                <a:gd name="T15" fmla="*/ 18722 h 21600"/>
              </a:gdLst>
              <a:ahLst/>
              <a:cxnLst>
                <a:cxn ang="T8">
                  <a:pos x="T0" y="T1"/>
                </a:cxn>
                <a:cxn ang="T9">
                  <a:pos x="T2" y="T3"/>
                </a:cxn>
                <a:cxn ang="T10">
                  <a:pos x="T4" y="T5"/>
                </a:cxn>
                <a:cxn ang="T11">
                  <a:pos x="T6" y="T7"/>
                </a:cxn>
              </a:cxnLst>
              <a:rect l="T12" t="T13" r="T14" b="T15"/>
              <a:pathLst>
                <a:path w="21600" h="21600">
                  <a:moveTo>
                    <a:pt x="0" y="0"/>
                  </a:moveTo>
                  <a:lnTo>
                    <a:pt x="2160" y="21600"/>
                  </a:lnTo>
                  <a:lnTo>
                    <a:pt x="19440" y="21600"/>
                  </a:lnTo>
                  <a:lnTo>
                    <a:pt x="21600" y="0"/>
                  </a:lnTo>
                  <a:lnTo>
                    <a:pt x="0" y="0"/>
                  </a:lnTo>
                  <a:close/>
                </a:path>
              </a:pathLst>
            </a:custGeom>
            <a:solidFill>
              <a:srgbClr val="C0C0C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0C0C0"/>
              </a:extrusionClr>
            </a:sp3d>
          </p:spPr>
          <p:txBody>
            <a:bodyPr rot="10800000" lIns="0" tIns="0" rIns="0" bIns="0" anchor="ctr">
              <a:flatTx/>
            </a:body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FF00"/>
                  </a:solidFill>
                </a:rPr>
                <a:t>Ordering and Sorting</a:t>
              </a:r>
            </a:p>
          </p:txBody>
        </p:sp>
        <p:sp>
          <p:nvSpPr>
            <p:cNvPr id="12302" name="AutoShape 13"/>
            <p:cNvSpPr>
              <a:spLocks noChangeArrowheads="1"/>
            </p:cNvSpPr>
            <p:nvPr/>
          </p:nvSpPr>
          <p:spPr bwMode="auto">
            <a:xfrm flipV="1">
              <a:off x="275" y="3915"/>
              <a:ext cx="5704" cy="578"/>
            </a:xfrm>
            <a:custGeom>
              <a:avLst/>
              <a:gdLst>
                <a:gd name="T0" fmla="*/ 1443 w 21600"/>
                <a:gd name="T1" fmla="*/ 8 h 21600"/>
                <a:gd name="T2" fmla="*/ 753 w 21600"/>
                <a:gd name="T3" fmla="*/ 15 h 21600"/>
                <a:gd name="T4" fmla="*/ 63 w 21600"/>
                <a:gd name="T5" fmla="*/ 8 h 21600"/>
                <a:gd name="T6" fmla="*/ 753 w 21600"/>
                <a:gd name="T7" fmla="*/ 0 h 21600"/>
                <a:gd name="T8" fmla="*/ 0 60000 65536"/>
                <a:gd name="T9" fmla="*/ 0 60000 65536"/>
                <a:gd name="T10" fmla="*/ 0 60000 65536"/>
                <a:gd name="T11" fmla="*/ 0 60000 65536"/>
                <a:gd name="T12" fmla="*/ 2700 w 21600"/>
                <a:gd name="T13" fmla="*/ 2691 h 21600"/>
                <a:gd name="T14" fmla="*/ 18900 w 21600"/>
                <a:gd name="T15" fmla="*/ 18909 h 21600"/>
              </a:gdLst>
              <a:ahLst/>
              <a:cxnLst>
                <a:cxn ang="T8">
                  <a:pos x="T0" y="T1"/>
                </a:cxn>
                <a:cxn ang="T9">
                  <a:pos x="T2" y="T3"/>
                </a:cxn>
                <a:cxn ang="T10">
                  <a:pos x="T4" y="T5"/>
                </a:cxn>
                <a:cxn ang="T11">
                  <a:pos x="T6" y="T7"/>
                </a:cxn>
              </a:cxnLst>
              <a:rect l="T12" t="T13" r="T14" b="T15"/>
              <a:pathLst>
                <a:path w="21600" h="21600">
                  <a:moveTo>
                    <a:pt x="0" y="0"/>
                  </a:moveTo>
                  <a:lnTo>
                    <a:pt x="1800" y="21600"/>
                  </a:lnTo>
                  <a:lnTo>
                    <a:pt x="19800" y="21600"/>
                  </a:lnTo>
                  <a:lnTo>
                    <a:pt x="21600" y="0"/>
                  </a:lnTo>
                  <a:lnTo>
                    <a:pt x="0" y="0"/>
                  </a:lnTo>
                  <a:close/>
                </a:path>
              </a:pathLst>
            </a:custGeom>
            <a:solidFill>
              <a:srgbClr val="C0C0C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0C0C0"/>
              </a:extrusionClr>
            </a:sp3d>
          </p:spPr>
          <p:txBody>
            <a:bodyPr rot="10800000" lIns="0" tIns="0" rIns="0" bIns="0" anchor="ctr">
              <a:flatTx/>
            </a:bodyPr>
            <a:lstStyle/>
            <a:p>
              <a: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FF00"/>
                  </a:solidFill>
                </a:rPr>
                <a:t>Listing</a:t>
              </a:r>
            </a:p>
          </p:txBody>
        </p:sp>
        <p:sp>
          <p:nvSpPr>
            <p:cNvPr id="12303" name="Text Box 14"/>
            <p:cNvSpPr txBox="1">
              <a:spLocks noChangeArrowheads="1"/>
            </p:cNvSpPr>
            <p:nvPr/>
          </p:nvSpPr>
          <p:spPr bwMode="auto">
            <a:xfrm>
              <a:off x="2726" y="1175"/>
              <a:ext cx="1044" cy="281"/>
            </a:xfrm>
            <a:prstGeom prst="rect">
              <a:avLst/>
            </a:prstGeom>
            <a:noFill/>
            <a:ln w="9525">
              <a:noFill/>
              <a:round/>
              <a:headEnd/>
              <a:tailEnd/>
            </a:ln>
          </p:spPr>
          <p:txBody>
            <a:bodyPr lIns="90000" tIns="46800" rIns="90000" bIns="46800"/>
            <a:lstStyle/>
            <a:p>
              <a:pPr algn="l"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dirty="0">
                  <a:solidFill>
                    <a:srgbClr val="FFFF00"/>
                  </a:solidFill>
                </a:rPr>
                <a:t>Creating</a:t>
              </a:r>
            </a:p>
          </p:txBody>
        </p:sp>
      </p:grpSp>
      <p:sp>
        <p:nvSpPr>
          <p:cNvPr id="12293" name="AutoShape 16"/>
          <p:cNvSpPr>
            <a:spLocks noChangeArrowheads="1"/>
          </p:cNvSpPr>
          <p:nvPr/>
        </p:nvSpPr>
        <p:spPr bwMode="auto">
          <a:xfrm rot="2700000">
            <a:off x="1897063" y="1724025"/>
            <a:ext cx="234950" cy="3949700"/>
          </a:xfrm>
          <a:prstGeom prst="upArrow">
            <a:avLst>
              <a:gd name="adj1" fmla="val 50000"/>
              <a:gd name="adj2" fmla="val 420270"/>
            </a:avLst>
          </a:prstGeom>
          <a:solidFill>
            <a:srgbClr val="0000FF"/>
          </a:solidFill>
          <a:ln w="9398">
            <a:solidFill>
              <a:srgbClr val="000000"/>
            </a:solidFill>
            <a:round/>
            <a:headEnd/>
            <a:tailEnd/>
          </a:ln>
        </p:spPr>
        <p:txBody>
          <a:bodyPr wrap="none" anchor="ctr"/>
          <a:lstStyle/>
          <a:p>
            <a:endParaRPr lang="en-US"/>
          </a:p>
        </p:txBody>
      </p:sp>
      <p:sp>
        <p:nvSpPr>
          <p:cNvPr id="12294" name="Text Box 17"/>
          <p:cNvSpPr txBox="1">
            <a:spLocks noChangeArrowheads="1"/>
          </p:cNvSpPr>
          <p:nvPr/>
        </p:nvSpPr>
        <p:spPr bwMode="auto">
          <a:xfrm rot="-2700000">
            <a:off x="381000" y="3657600"/>
            <a:ext cx="2081213" cy="485775"/>
          </a:xfrm>
          <a:prstGeom prst="rect">
            <a:avLst/>
          </a:prstGeom>
          <a:noFill/>
          <a:ln w="9525">
            <a:noFill/>
            <a:round/>
            <a:headEnd/>
            <a:tailEnd/>
          </a:ln>
        </p:spPr>
        <p:txBody>
          <a:bodyPr wrap="none" lIns="90000" tIns="45000" rIns="90000" bIns="45000"/>
          <a:lstStyle/>
          <a:p>
            <a:pPr algn="l"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200" b="1">
                <a:solidFill>
                  <a:srgbClr val="0000FF"/>
                </a:solidFill>
              </a:rPr>
              <a:t>Task Difficulty</a:t>
            </a:r>
          </a:p>
        </p:txBody>
      </p:sp>
      <p:sp>
        <p:nvSpPr>
          <p:cNvPr id="12295" name="Rectangle 27"/>
          <p:cNvSpPr>
            <a:spLocks noChangeArrowheads="1"/>
          </p:cNvSpPr>
          <p:nvPr/>
        </p:nvSpPr>
        <p:spPr bwMode="auto">
          <a:xfrm>
            <a:off x="6248400" y="1905000"/>
            <a:ext cx="2286000" cy="609600"/>
          </a:xfrm>
          <a:prstGeom prst="rect">
            <a:avLst/>
          </a:prstGeom>
          <a:noFill/>
          <a:ln w="9525">
            <a:noFill/>
            <a:miter lim="800000"/>
            <a:headEnd/>
            <a:tailEnd/>
          </a:ln>
        </p:spPr>
        <p:txBody>
          <a:bodyPr wrap="none" anchor="ctr"/>
          <a:lstStyle/>
          <a:p>
            <a:pPr eaLnBrk="0">
              <a:lnSpc>
                <a:spcPct val="100000"/>
              </a:lnSpc>
              <a:buClrTx/>
              <a:buSzTx/>
              <a:buFontTx/>
              <a:buNone/>
            </a:pPr>
            <a:r>
              <a:rPr lang="en-US" sz="1800" i="1">
                <a:solidFill>
                  <a:schemeClr val="tx1"/>
                </a:solidFill>
                <a:latin typeface="Arial Narrow" pitchFamily="34" charset="0"/>
              </a:rPr>
              <a:t>William Heaton (2006)</a:t>
            </a:r>
          </a:p>
        </p:txBody>
      </p:sp>
      <p:sp>
        <p:nvSpPr>
          <p:cNvPr id="16" name="Date Placeholder 15"/>
          <p:cNvSpPr>
            <a:spLocks noGrp="1"/>
          </p:cNvSpPr>
          <p:nvPr>
            <p:ph type="dt" sz="half" idx="10"/>
          </p:nvPr>
        </p:nvSpPr>
        <p:spPr/>
        <p:txBody>
          <a:bodyPr/>
          <a:lstStyle/>
          <a:p>
            <a:pPr>
              <a:defRPr/>
            </a:pPr>
            <a:r>
              <a:rPr lang="en-US" smtClean="0"/>
              <a:t>5/10/2014</a:t>
            </a:r>
            <a:endParaRPr lang="en-US"/>
          </a:p>
        </p:txBody>
      </p:sp>
    </p:spTree>
  </p:cSld>
  <p:clrMapOvr>
    <a:masterClrMapping/>
  </p:clrMapOvr>
  <p:transition spd="slow">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LISTING TASKS</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4</a:t>
            </a:fld>
            <a:endParaRPr lang="en-US"/>
          </a:p>
        </p:txBody>
      </p:sp>
      <p:sp>
        <p:nvSpPr>
          <p:cNvPr id="3" name="Subtitle 2"/>
          <p:cNvSpPr>
            <a:spLocks noGrp="1"/>
          </p:cNvSpPr>
          <p:nvPr>
            <p:ph sz="quarter" idx="1"/>
          </p:nvPr>
        </p:nvSpPr>
        <p:spPr>
          <a:xfrm>
            <a:off x="304800" y="1676400"/>
            <a:ext cx="8503920" cy="4572000"/>
          </a:xfrm>
        </p:spPr>
        <p:txBody>
          <a:bodyPr>
            <a:normAutofit/>
          </a:bodyPr>
          <a:lstStyle/>
          <a:p>
            <a:pPr marL="457200" lvl="0" indent="-457200">
              <a:lnSpc>
                <a:spcPct val="130000"/>
              </a:lnSpc>
              <a:spcBef>
                <a:spcPts val="2400"/>
              </a:spcBef>
              <a:buClr>
                <a:srgbClr val="C00000"/>
              </a:buClr>
              <a:buSzPct val="100000"/>
              <a:buNone/>
            </a:pPr>
            <a:r>
              <a:rPr lang="en-US" dirty="0" smtClean="0">
                <a:solidFill>
                  <a:srgbClr val="002060"/>
                </a:solidFill>
              </a:rPr>
              <a:t>	</a:t>
            </a:r>
          </a:p>
          <a:p>
            <a:pPr marL="457200" indent="-457200">
              <a:lnSpc>
                <a:spcPct val="130000"/>
              </a:lnSpc>
              <a:spcBef>
                <a:spcPts val="2400"/>
              </a:spcBef>
              <a:buClr>
                <a:srgbClr val="C00000"/>
              </a:buClr>
              <a:buSzPct val="100000"/>
              <a:buAutoNum type="arabicPeriod"/>
            </a:pPr>
            <a:r>
              <a:rPr lang="en-US" sz="2800" dirty="0" smtClean="0">
                <a:solidFill>
                  <a:srgbClr val="002060"/>
                </a:solidFill>
              </a:rPr>
              <a:t>List the Audio-lingual drills.</a:t>
            </a:r>
          </a:p>
          <a:p>
            <a:pPr marL="457200" indent="-457200">
              <a:lnSpc>
                <a:spcPct val="130000"/>
              </a:lnSpc>
              <a:spcBef>
                <a:spcPts val="2400"/>
              </a:spcBef>
              <a:buClr>
                <a:srgbClr val="C00000"/>
              </a:buClr>
              <a:buSzPct val="100000"/>
              <a:buAutoNum type="arabicPeriod"/>
            </a:pPr>
            <a:r>
              <a:rPr lang="en-US" sz="2800" dirty="0" smtClean="0">
                <a:solidFill>
                  <a:srgbClr val="002060"/>
                </a:solidFill>
              </a:rPr>
              <a:t>List the characteristics of Communicative Language teaching.</a:t>
            </a:r>
          </a:p>
          <a:p>
            <a:pPr marL="457200" indent="-457200">
              <a:lnSpc>
                <a:spcPct val="130000"/>
              </a:lnSpc>
              <a:spcBef>
                <a:spcPts val="2400"/>
              </a:spcBef>
              <a:buClr>
                <a:srgbClr val="C00000"/>
              </a:buClr>
              <a:buSzPct val="100000"/>
              <a:buNone/>
            </a:pPr>
            <a:endParaRPr lang="en-US" sz="2800" dirty="0" smtClean="0">
              <a:solidFill>
                <a:srgbClr val="C00000"/>
              </a:solidFill>
            </a:endParaRPr>
          </a:p>
        </p:txBody>
      </p:sp>
    </p:spTree>
  </p:cSld>
  <p:clrMapOvr>
    <a:masterClrMapping/>
  </p:clrMapOvr>
  <p:transition>
    <p:strips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 ORDERING TASKS</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5</a:t>
            </a:fld>
            <a:endParaRPr lang="en-US"/>
          </a:p>
        </p:txBody>
      </p:sp>
      <p:sp>
        <p:nvSpPr>
          <p:cNvPr id="3" name="Subtitle 2"/>
          <p:cNvSpPr>
            <a:spLocks noGrp="1"/>
          </p:cNvSpPr>
          <p:nvPr>
            <p:ph sz="quarter" idx="1"/>
          </p:nvPr>
        </p:nvSpPr>
        <p:spPr>
          <a:xfrm>
            <a:off x="304800" y="1676400"/>
            <a:ext cx="8503920" cy="4572000"/>
          </a:xfrm>
        </p:spPr>
        <p:txBody>
          <a:bodyPr>
            <a:normAutofit lnSpcReduction="10000"/>
          </a:bodyPr>
          <a:lstStyle/>
          <a:p>
            <a:pPr marL="457200" lvl="0" indent="-457200">
              <a:lnSpc>
                <a:spcPct val="130000"/>
              </a:lnSpc>
              <a:spcBef>
                <a:spcPts val="2400"/>
              </a:spcBef>
              <a:buClr>
                <a:srgbClr val="C00000"/>
              </a:buClr>
              <a:buSzPct val="100000"/>
              <a:buNone/>
            </a:pPr>
            <a:r>
              <a:rPr lang="en-US" dirty="0" smtClean="0">
                <a:solidFill>
                  <a:srgbClr val="002060"/>
                </a:solidFill>
              </a:rPr>
              <a:t>	</a:t>
            </a:r>
            <a:r>
              <a:rPr lang="en-US" sz="2800" dirty="0" smtClean="0">
                <a:solidFill>
                  <a:srgbClr val="002060"/>
                </a:solidFill>
              </a:rPr>
              <a:t>Put these steps in the order of deductive grammar teaching:</a:t>
            </a:r>
          </a:p>
          <a:p>
            <a:pPr marL="514350" lvl="0" indent="-514350">
              <a:lnSpc>
                <a:spcPct val="130000"/>
              </a:lnSpc>
              <a:spcBef>
                <a:spcPts val="2400"/>
              </a:spcBef>
              <a:buClr>
                <a:srgbClr val="C00000"/>
              </a:buClr>
              <a:buSzPct val="100000"/>
              <a:buAutoNum type="arabicPeriod"/>
            </a:pPr>
            <a:r>
              <a:rPr lang="en-US" sz="2800" dirty="0" smtClean="0">
                <a:solidFill>
                  <a:srgbClr val="002060"/>
                </a:solidFill>
              </a:rPr>
              <a:t>Explain the meaning of structure.</a:t>
            </a:r>
          </a:p>
          <a:p>
            <a:pPr marL="514350" lvl="0" indent="-514350">
              <a:lnSpc>
                <a:spcPct val="130000"/>
              </a:lnSpc>
              <a:spcBef>
                <a:spcPts val="2400"/>
              </a:spcBef>
              <a:buClr>
                <a:srgbClr val="C00000"/>
              </a:buClr>
              <a:buSzPct val="100000"/>
              <a:buAutoNum type="arabicPeriod"/>
            </a:pPr>
            <a:r>
              <a:rPr lang="en-US" sz="2800" dirty="0" smtClean="0">
                <a:solidFill>
                  <a:srgbClr val="002060"/>
                </a:solidFill>
              </a:rPr>
              <a:t>Give examples of the structure.</a:t>
            </a:r>
          </a:p>
          <a:p>
            <a:pPr marL="514350" lvl="0" indent="-514350">
              <a:lnSpc>
                <a:spcPct val="130000"/>
              </a:lnSpc>
              <a:spcBef>
                <a:spcPts val="2400"/>
              </a:spcBef>
              <a:buClr>
                <a:srgbClr val="C00000"/>
              </a:buClr>
              <a:buSzPct val="100000"/>
              <a:buAutoNum type="arabicPeriod"/>
            </a:pPr>
            <a:r>
              <a:rPr lang="en-US" sz="2800" dirty="0" smtClean="0">
                <a:solidFill>
                  <a:srgbClr val="002060"/>
                </a:solidFill>
              </a:rPr>
              <a:t>Show a structure</a:t>
            </a:r>
          </a:p>
          <a:p>
            <a:pPr marL="514350" lvl="0" indent="-514350">
              <a:lnSpc>
                <a:spcPct val="130000"/>
              </a:lnSpc>
              <a:spcBef>
                <a:spcPts val="2400"/>
              </a:spcBef>
              <a:buClr>
                <a:srgbClr val="C00000"/>
              </a:buClr>
              <a:buSzPct val="100000"/>
              <a:buAutoNum type="arabicPeriod"/>
            </a:pPr>
            <a:r>
              <a:rPr lang="en-US" sz="2800" dirty="0" smtClean="0">
                <a:solidFill>
                  <a:srgbClr val="002060"/>
                </a:solidFill>
              </a:rPr>
              <a:t>Provide an exercise in which the structure is used</a:t>
            </a:r>
          </a:p>
          <a:p>
            <a:pPr marL="457200" indent="-457200">
              <a:lnSpc>
                <a:spcPct val="130000"/>
              </a:lnSpc>
              <a:spcBef>
                <a:spcPts val="2400"/>
              </a:spcBef>
              <a:buClr>
                <a:srgbClr val="C00000"/>
              </a:buClr>
              <a:buSzPct val="100000"/>
              <a:buNone/>
            </a:pPr>
            <a:endParaRPr lang="en-US" sz="2800" dirty="0" smtClean="0">
              <a:solidFill>
                <a:srgbClr val="C00000"/>
              </a:solidFill>
            </a:endParaRPr>
          </a:p>
        </p:txBody>
      </p:sp>
    </p:spTree>
  </p:cSld>
  <p:clrMapOvr>
    <a:masterClrMapping/>
  </p:clrMapOvr>
  <p:transition>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SORTING TASKS</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6</a:t>
            </a:fld>
            <a:endParaRPr lang="en-US"/>
          </a:p>
        </p:txBody>
      </p:sp>
      <p:sp>
        <p:nvSpPr>
          <p:cNvPr id="3" name="Subtitle 2"/>
          <p:cNvSpPr>
            <a:spLocks noGrp="1"/>
          </p:cNvSpPr>
          <p:nvPr>
            <p:ph sz="quarter" idx="1"/>
          </p:nvPr>
        </p:nvSpPr>
        <p:spPr>
          <a:xfrm>
            <a:off x="609600" y="1676400"/>
            <a:ext cx="8199120" cy="4572000"/>
          </a:xfrm>
        </p:spPr>
        <p:txBody>
          <a:bodyPr>
            <a:normAutofit fontScale="92500" lnSpcReduction="10000"/>
          </a:bodyPr>
          <a:lstStyle/>
          <a:p>
            <a:pPr marL="457200" lvl="0" indent="-457200">
              <a:lnSpc>
                <a:spcPct val="130000"/>
              </a:lnSpc>
              <a:spcBef>
                <a:spcPts val="2400"/>
              </a:spcBef>
              <a:buClr>
                <a:srgbClr val="C00000"/>
              </a:buClr>
              <a:buSzPct val="100000"/>
              <a:buNone/>
            </a:pPr>
            <a:r>
              <a:rPr lang="en-US" dirty="0" smtClean="0">
                <a:solidFill>
                  <a:srgbClr val="002060"/>
                </a:solidFill>
              </a:rPr>
              <a:t>written language</a:t>
            </a:r>
          </a:p>
          <a:p>
            <a:pPr marL="457200" lvl="0" indent="-457200">
              <a:lnSpc>
                <a:spcPct val="130000"/>
              </a:lnSpc>
              <a:spcBef>
                <a:spcPts val="2400"/>
              </a:spcBef>
              <a:buClr>
                <a:srgbClr val="C00000"/>
              </a:buClr>
              <a:buSzPct val="100000"/>
              <a:buNone/>
            </a:pPr>
            <a:r>
              <a:rPr lang="en-US" sz="2800" dirty="0" smtClean="0">
                <a:solidFill>
                  <a:srgbClr val="002060"/>
                </a:solidFill>
              </a:rPr>
              <a:t>spoken language</a:t>
            </a:r>
          </a:p>
          <a:p>
            <a:pPr marL="457200" lvl="0" indent="-457200">
              <a:lnSpc>
                <a:spcPct val="130000"/>
              </a:lnSpc>
              <a:spcBef>
                <a:spcPts val="2400"/>
              </a:spcBef>
              <a:buClr>
                <a:srgbClr val="C00000"/>
              </a:buClr>
              <a:buSzPct val="100000"/>
              <a:buNone/>
            </a:pPr>
            <a:r>
              <a:rPr lang="en-US" sz="2800" dirty="0" smtClean="0">
                <a:solidFill>
                  <a:srgbClr val="002060"/>
                </a:solidFill>
              </a:rPr>
              <a:t>deductive grammar teaching</a:t>
            </a:r>
          </a:p>
          <a:p>
            <a:pPr marL="457200" lvl="0" indent="-457200">
              <a:lnSpc>
                <a:spcPct val="130000"/>
              </a:lnSpc>
              <a:spcBef>
                <a:spcPts val="2400"/>
              </a:spcBef>
              <a:buClr>
                <a:srgbClr val="C00000"/>
              </a:buClr>
              <a:buSzPct val="100000"/>
              <a:buNone/>
            </a:pPr>
            <a:r>
              <a:rPr lang="en-US" sz="2800" dirty="0" smtClean="0">
                <a:solidFill>
                  <a:srgbClr val="002060"/>
                </a:solidFill>
              </a:rPr>
              <a:t>inductive grammar teaching</a:t>
            </a:r>
          </a:p>
          <a:p>
            <a:pPr marL="457200" lvl="0" indent="-457200">
              <a:lnSpc>
                <a:spcPct val="130000"/>
              </a:lnSpc>
              <a:spcBef>
                <a:spcPts val="2400"/>
              </a:spcBef>
              <a:buClr>
                <a:srgbClr val="C00000"/>
              </a:buClr>
              <a:buSzPct val="100000"/>
              <a:buNone/>
            </a:pPr>
            <a:r>
              <a:rPr lang="en-US" sz="2800" dirty="0" smtClean="0">
                <a:solidFill>
                  <a:srgbClr val="002060"/>
                </a:solidFill>
              </a:rPr>
              <a:t>authority</a:t>
            </a:r>
          </a:p>
          <a:p>
            <a:pPr marL="457200" lvl="0" indent="-457200">
              <a:lnSpc>
                <a:spcPct val="130000"/>
              </a:lnSpc>
              <a:spcBef>
                <a:spcPts val="2400"/>
              </a:spcBef>
              <a:buClr>
                <a:srgbClr val="C00000"/>
              </a:buClr>
              <a:buSzPct val="100000"/>
              <a:buNone/>
            </a:pPr>
            <a:r>
              <a:rPr lang="en-US" sz="2800" dirty="0" smtClean="0">
                <a:solidFill>
                  <a:srgbClr val="002060"/>
                </a:solidFill>
              </a:rPr>
              <a:t>orchestra leader</a:t>
            </a:r>
            <a:endParaRPr lang="en-US" sz="2800" dirty="0" smtClean="0">
              <a:solidFill>
                <a:srgbClr val="C00000"/>
              </a:solidFill>
            </a:endParaRPr>
          </a:p>
        </p:txBody>
      </p:sp>
      <p:sp>
        <p:nvSpPr>
          <p:cNvPr id="7" name="Rounded Rectangle 6"/>
          <p:cNvSpPr/>
          <p:nvPr/>
        </p:nvSpPr>
        <p:spPr>
          <a:xfrm>
            <a:off x="5867400" y="2133600"/>
            <a:ext cx="2362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GTM</a:t>
            </a:r>
            <a:endParaRPr lang="en-US" b="1" dirty="0"/>
          </a:p>
        </p:txBody>
      </p:sp>
      <p:sp>
        <p:nvSpPr>
          <p:cNvPr id="8" name="Rounded Rectangle 7"/>
          <p:cNvSpPr/>
          <p:nvPr/>
        </p:nvSpPr>
        <p:spPr>
          <a:xfrm>
            <a:off x="5867400" y="4267200"/>
            <a:ext cx="2362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ALM</a:t>
            </a:r>
            <a:endParaRPr lang="en-US" b="1" dirty="0"/>
          </a:p>
        </p:txBody>
      </p:sp>
    </p:spTree>
  </p:cSld>
  <p:clrMapOvr>
    <a:masterClrMapping/>
  </p:clrMapOvr>
  <p:transition>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COMPARING TASKS</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7</a:t>
            </a:fld>
            <a:endParaRPr lang="en-US"/>
          </a:p>
        </p:txBody>
      </p:sp>
      <p:sp>
        <p:nvSpPr>
          <p:cNvPr id="3" name="Subtitle 2"/>
          <p:cNvSpPr>
            <a:spLocks noGrp="1"/>
          </p:cNvSpPr>
          <p:nvPr>
            <p:ph sz="quarter" idx="1"/>
          </p:nvPr>
        </p:nvSpPr>
        <p:spPr>
          <a:xfrm>
            <a:off x="609600" y="1676400"/>
            <a:ext cx="8199120" cy="4572000"/>
          </a:xfrm>
        </p:spPr>
        <p:txBody>
          <a:bodyPr>
            <a:normAutofit/>
          </a:bodyPr>
          <a:lstStyle/>
          <a:p>
            <a:pPr marL="457200" lvl="0" indent="-457200">
              <a:lnSpc>
                <a:spcPct val="130000"/>
              </a:lnSpc>
              <a:spcBef>
                <a:spcPts val="2400"/>
              </a:spcBef>
              <a:buClr>
                <a:srgbClr val="C00000"/>
              </a:buClr>
              <a:buSzPct val="100000"/>
              <a:buNone/>
            </a:pPr>
            <a:r>
              <a:rPr lang="en-US" dirty="0" smtClean="0">
                <a:solidFill>
                  <a:srgbClr val="002060"/>
                </a:solidFill>
              </a:rPr>
              <a:t>	Find the similarities and differences between GTM and ALM.</a:t>
            </a:r>
            <a:endParaRPr lang="en-US" sz="2800" dirty="0" smtClean="0">
              <a:solidFill>
                <a:srgbClr val="C00000"/>
              </a:solidFill>
            </a:endParaRPr>
          </a:p>
        </p:txBody>
      </p:sp>
    </p:spTree>
  </p:cSld>
  <p:clrMapOvr>
    <a:masterClrMapping/>
  </p:clrMapOvr>
  <p:transition>
    <p:strips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PROBLEM-SOLVING TASKS</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8</a:t>
            </a:fld>
            <a:endParaRPr lang="en-US"/>
          </a:p>
        </p:txBody>
      </p:sp>
      <p:sp>
        <p:nvSpPr>
          <p:cNvPr id="3" name="Subtitle 2"/>
          <p:cNvSpPr>
            <a:spLocks noGrp="1"/>
          </p:cNvSpPr>
          <p:nvPr>
            <p:ph sz="quarter" idx="1"/>
          </p:nvPr>
        </p:nvSpPr>
        <p:spPr>
          <a:xfrm>
            <a:off x="457200" y="1676400"/>
            <a:ext cx="8351520" cy="4572000"/>
          </a:xfrm>
        </p:spPr>
        <p:txBody>
          <a:bodyPr>
            <a:normAutofit/>
          </a:bodyPr>
          <a:lstStyle/>
          <a:p>
            <a:pPr marL="457200" lvl="0" indent="-457200">
              <a:lnSpc>
                <a:spcPct val="130000"/>
              </a:lnSpc>
              <a:spcBef>
                <a:spcPts val="2400"/>
              </a:spcBef>
              <a:buClr>
                <a:srgbClr val="C00000"/>
              </a:buClr>
              <a:buSzPct val="100000"/>
              <a:buNone/>
            </a:pPr>
            <a:r>
              <a:rPr lang="en-US" dirty="0" smtClean="0">
                <a:solidFill>
                  <a:srgbClr val="002060"/>
                </a:solidFill>
              </a:rPr>
              <a:t>	</a:t>
            </a:r>
            <a:r>
              <a:rPr lang="en-US" dirty="0" smtClean="0">
                <a:solidFill>
                  <a:schemeClr val="accent4">
                    <a:lumMod val="50000"/>
                  </a:schemeClr>
                </a:solidFill>
              </a:rPr>
              <a:t>A teacher has to teach a multi-level general English class of 14 students. Some of them seem to be very active and like physical activities. Some others look shy and quiet. What should he do to engage them into working together?</a:t>
            </a:r>
            <a:endParaRPr lang="en-US" sz="2800" dirty="0" smtClean="0">
              <a:solidFill>
                <a:schemeClr val="accent4">
                  <a:lumMod val="50000"/>
                </a:schemeClr>
              </a:solidFill>
            </a:endParaRPr>
          </a:p>
        </p:txBody>
      </p:sp>
    </p:spTree>
  </p:cSld>
  <p:clrMapOvr>
    <a:masterClrMapping/>
  </p:clrMapOvr>
  <p:transition>
    <p:strips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SHARING TASKS</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5/10/2014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9</a:t>
            </a:fld>
            <a:endParaRPr lang="en-US"/>
          </a:p>
        </p:txBody>
      </p:sp>
      <p:sp>
        <p:nvSpPr>
          <p:cNvPr id="3" name="Subtitle 2"/>
          <p:cNvSpPr>
            <a:spLocks noGrp="1"/>
          </p:cNvSpPr>
          <p:nvPr>
            <p:ph sz="quarter" idx="1"/>
          </p:nvPr>
        </p:nvSpPr>
        <p:spPr>
          <a:xfrm>
            <a:off x="762000" y="1676400"/>
            <a:ext cx="8046720" cy="4572000"/>
          </a:xfrm>
        </p:spPr>
        <p:txBody>
          <a:bodyPr>
            <a:normAutofit/>
          </a:bodyPr>
          <a:lstStyle/>
          <a:p>
            <a:pPr marL="457200" lvl="0" indent="-457200">
              <a:lnSpc>
                <a:spcPct val="130000"/>
              </a:lnSpc>
              <a:spcBef>
                <a:spcPts val="2400"/>
              </a:spcBef>
              <a:buClr>
                <a:srgbClr val="C00000"/>
              </a:buClr>
              <a:buSzPct val="100000"/>
              <a:buNone/>
            </a:pPr>
            <a:r>
              <a:rPr lang="en-US" dirty="0" smtClean="0">
                <a:solidFill>
                  <a:srgbClr val="002060"/>
                </a:solidFill>
              </a:rPr>
              <a:t>	</a:t>
            </a:r>
            <a:r>
              <a:rPr lang="en-US" dirty="0" smtClean="0">
                <a:solidFill>
                  <a:schemeClr val="accent4">
                    <a:lumMod val="50000"/>
                  </a:schemeClr>
                </a:solidFill>
              </a:rPr>
              <a:t>Prepare a 5-minute presentation about your teaching approach to help students improve speaking skill. </a:t>
            </a:r>
            <a:endParaRPr lang="en-US" sz="2800" dirty="0" smtClean="0">
              <a:solidFill>
                <a:schemeClr val="accent4">
                  <a:lumMod val="50000"/>
                </a:schemeClr>
              </a:solidFill>
            </a:endParaRPr>
          </a:p>
        </p:txBody>
      </p:sp>
    </p:spTree>
  </p:cSld>
  <p:clrMapOvr>
    <a:masterClrMapping/>
  </p:clrMapOvr>
  <p:transition>
    <p:strips dir="l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Civic">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1560</TotalTime>
  <Words>129</Words>
  <Application>Microsoft Office PowerPoint</Application>
  <PresentationFormat>On-screen Show (4:3)</PresentationFormat>
  <Paragraphs>88</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1_Civic</vt:lpstr>
      <vt:lpstr>TASK-BASED INSTRUCTION</vt:lpstr>
      <vt:lpstr> WHAT IS A TASK?</vt:lpstr>
      <vt:lpstr>TYPES OF TASKS</vt:lpstr>
      <vt:lpstr> LISTING TASKS</vt:lpstr>
      <vt:lpstr>  ORDERING TASKS</vt:lpstr>
      <vt:lpstr> SORTING TASKS</vt:lpstr>
      <vt:lpstr> COMPARING TASKS</vt:lpstr>
      <vt:lpstr> PROBLEM-SOLVING TASKS</vt:lpstr>
      <vt:lpstr> SHARING TASKS</vt:lpstr>
      <vt:lpstr> CREATING TASKS</vt:lpstr>
      <vt:lpstr> OBJECTIVES OF THE TASK</vt:lpstr>
      <vt:lpstr>Steps</vt:lpstr>
      <vt:lpstr> REFLECTION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FOCUS ON PRONUNCIATION</dc:title>
  <dc:creator>user</dc:creator>
  <cp:lastModifiedBy>Hoai Minh</cp:lastModifiedBy>
  <cp:revision>56</cp:revision>
  <dcterms:created xsi:type="dcterms:W3CDTF">2014-03-07T10:37:04Z</dcterms:created>
  <dcterms:modified xsi:type="dcterms:W3CDTF">2015-04-28T08:41:29Z</dcterms:modified>
</cp:coreProperties>
</file>